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4"/>
  </p:sldMasterIdLst>
  <p:handoutMasterIdLst>
    <p:handoutMasterId r:id="rId21"/>
  </p:handoutMasterIdLst>
  <p:sldIdLst>
    <p:sldId id="328" r:id="rId5"/>
    <p:sldId id="258" r:id="rId6"/>
    <p:sldId id="259" r:id="rId7"/>
    <p:sldId id="303" r:id="rId8"/>
    <p:sldId id="262" r:id="rId9"/>
    <p:sldId id="263" r:id="rId10"/>
    <p:sldId id="305" r:id="rId11"/>
    <p:sldId id="306" r:id="rId12"/>
    <p:sldId id="313" r:id="rId13"/>
    <p:sldId id="307" r:id="rId14"/>
    <p:sldId id="329" r:id="rId15"/>
    <p:sldId id="308" r:id="rId16"/>
    <p:sldId id="320" r:id="rId17"/>
    <p:sldId id="325" r:id="rId18"/>
    <p:sldId id="321" r:id="rId19"/>
    <p:sldId id="314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D1E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486" autoAdjust="0"/>
    <p:restoredTop sz="94660"/>
  </p:normalViewPr>
  <p:slideViewPr>
    <p:cSldViewPr>
      <p:cViewPr varScale="1">
        <p:scale>
          <a:sx n="104" d="100"/>
          <a:sy n="104" d="100"/>
        </p:scale>
        <p:origin x="14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da Croissant" userId="2f00c8b9-2030-4e81-8886-1655a15c52e1" providerId="ADAL" clId="{38A50592-DA10-497D-AB26-A3F0EDE38868}"/>
    <pc:docChg chg="modSld">
      <pc:chgData name="Jacinda Croissant" userId="2f00c8b9-2030-4e81-8886-1655a15c52e1" providerId="ADAL" clId="{38A50592-DA10-497D-AB26-A3F0EDE38868}" dt="2019-05-06T19:27:49.100" v="29" actId="20577"/>
      <pc:docMkLst>
        <pc:docMk/>
      </pc:docMkLst>
      <pc:sldChg chg="modSp">
        <pc:chgData name="Jacinda Croissant" userId="2f00c8b9-2030-4e81-8886-1655a15c52e1" providerId="ADAL" clId="{38A50592-DA10-497D-AB26-A3F0EDE38868}" dt="2019-05-06T19:27:49.100" v="29" actId="20577"/>
        <pc:sldMkLst>
          <pc:docMk/>
          <pc:sldMk cId="0" sldId="328"/>
        </pc:sldMkLst>
        <pc:spChg chg="mod">
          <ac:chgData name="Jacinda Croissant" userId="2f00c8b9-2030-4e81-8886-1655a15c52e1" providerId="ADAL" clId="{38A50592-DA10-497D-AB26-A3F0EDE38868}" dt="2019-05-06T19:27:49.100" v="29" actId="20577"/>
          <ac:spMkLst>
            <pc:docMk/>
            <pc:sldMk cId="0" sldId="32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592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842" y="1"/>
            <a:ext cx="2971592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823"/>
            <a:ext cx="2971592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842" y="8829823"/>
            <a:ext cx="2971592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703C4C3-8617-4AE9-A067-3C1F24DD9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362AA0D-57E5-47AD-821E-0C90903187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6C5D8-9096-48C2-816B-E4E9D97C7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117B9-0290-4C1C-8622-8B3CA6F8B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260475"/>
            <a:ext cx="4495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0475"/>
            <a:ext cx="4495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B436F-1832-4D76-A7BE-76402274C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07954-2DDD-41E5-8737-D143158C8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2FF57B-5494-4AB8-A5E2-649CF5ED2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60921-D899-4040-A0C9-0BE23EC40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4F3D84-DCA9-4B95-977E-756C84DDFE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4DB0F-E3BF-46B6-8324-F977B77A9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34F705-B64A-4929-8B47-5B0ED43B2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0F747B-FFFC-4073-8A59-0FE46D42D9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CAE5B7-D459-4364-9239-B318A8CE0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CC5BBAA-DCE9-4FAD-A230-F179475742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5" r:id="rId2"/>
    <p:sldLayoutId id="2147483771" r:id="rId3"/>
    <p:sldLayoutId id="2147483766" r:id="rId4"/>
    <p:sldLayoutId id="2147483772" r:id="rId5"/>
    <p:sldLayoutId id="2147483767" r:id="rId6"/>
    <p:sldLayoutId id="2147483773" r:id="rId7"/>
    <p:sldLayoutId id="2147483774" r:id="rId8"/>
    <p:sldLayoutId id="2147483775" r:id="rId9"/>
    <p:sldLayoutId id="2147483768" r:id="rId10"/>
    <p:sldLayoutId id="2147483769" r:id="rId11"/>
    <p:sldLayoutId id="214748377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earce@mono.ca.gov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aliforniasids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600" b="1" i="1" dirty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</a:rPr>
              <a:t>Entrenamiento sobre El Síndrome de Muerte Súbita del Bebe</a:t>
            </a:r>
            <a:endParaRPr lang="es-MX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3352800"/>
            <a:ext cx="5105400" cy="27432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Jacinda Croissant, RN, PHN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s-MX" dirty="0"/>
              <a:t>Departamento de Salud Publica Condado de Mono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760.924.1842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jcroissant@mono.ca.gov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pic>
        <p:nvPicPr>
          <p:cNvPr id="9220" name="Picture 2"/>
          <p:cNvPicPr>
            <a:picLocks noChangeAspect="1" noChangeArrowheads="1"/>
          </p:cNvPicPr>
          <p:nvPr/>
        </p:nvPicPr>
        <p:blipFill>
          <a:blip r:embed="rId2" cstate="print"/>
          <a:srcRect l="16347" t="23636" r="18263"/>
          <a:stretch>
            <a:fillRect/>
          </a:stretch>
        </p:blipFill>
        <p:spPr bwMode="auto">
          <a:xfrm>
            <a:off x="1219200" y="1790700"/>
            <a:ext cx="28956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000" b="1" dirty="0">
                <a:solidFill>
                  <a:schemeClr val="tx2">
                    <a:satMod val="130000"/>
                  </a:schemeClr>
                </a:solidFill>
              </a:rPr>
              <a:t>9 Formas para reducir los riesgos del Síndrome de Muerte Súbita del Bebe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00200"/>
            <a:ext cx="7467600" cy="5029200"/>
          </a:xfrm>
        </p:spPr>
        <p:txBody>
          <a:bodyPr/>
          <a:lstStyle/>
          <a:p>
            <a:pPr marL="990600" lvl="1" indent="-533400" eaLnBrk="1" hangingPunct="1">
              <a:spcBef>
                <a:spcPts val="1200"/>
              </a:spcBef>
              <a:buFontTx/>
              <a:buNone/>
              <a:defRPr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1.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	</a:t>
            </a:r>
            <a:r>
              <a:rPr lang="es-MX" sz="2400" dirty="0">
                <a:latin typeface="Times New Roman" pitchFamily="18" charset="0"/>
              </a:rPr>
              <a:t>Siempre ponga a su bebe a dormir </a:t>
            </a:r>
            <a:r>
              <a:rPr lang="es-MX" sz="2400" i="1" dirty="0">
                <a:latin typeface="Times New Roman" pitchFamily="18" charset="0"/>
              </a:rPr>
              <a:t>boca arriba</a:t>
            </a:r>
            <a:r>
              <a:rPr lang="es-MX" sz="2400" dirty="0">
                <a:latin typeface="Times New Roman" pitchFamily="18" charset="0"/>
              </a:rPr>
              <a:t>, incluso durante su siesta.</a:t>
            </a:r>
          </a:p>
          <a:p>
            <a:pPr marL="990600" lvl="1" indent="-533400" eaLnBrk="1" hangingPunct="1">
              <a:spcBef>
                <a:spcPts val="1200"/>
              </a:spcBef>
              <a:buFontTx/>
              <a:buNone/>
              <a:defRPr/>
            </a:pP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2.</a:t>
            </a:r>
            <a:r>
              <a:rPr lang="es-MX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s-MX" sz="2400" dirty="0">
                <a:latin typeface="Times New Roman" pitchFamily="18" charset="0"/>
              </a:rPr>
              <a:t>	No permita que fumen cerca de su bebe.</a:t>
            </a:r>
          </a:p>
          <a:p>
            <a:pPr marL="990600" lvl="1" indent="-533400" eaLnBrk="1" hangingPunct="1">
              <a:spcBef>
                <a:spcPts val="1200"/>
              </a:spcBef>
              <a:buFontTx/>
              <a:buNone/>
              <a:defRPr/>
            </a:pP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3.</a:t>
            </a:r>
            <a:r>
              <a:rPr lang="es-MX" sz="2400" b="1" dirty="0">
                <a:solidFill>
                  <a:srgbClr val="FFCC00"/>
                </a:solidFill>
                <a:latin typeface="Times New Roman" pitchFamily="18" charset="0"/>
              </a:rPr>
              <a:t>	</a:t>
            </a:r>
            <a:r>
              <a:rPr lang="es-MX" sz="2400" dirty="0">
                <a:latin typeface="Times New Roman" pitchFamily="18" charset="0"/>
              </a:rPr>
              <a:t>Acueste al bebe en una superficie firme para dormir.</a:t>
            </a:r>
          </a:p>
          <a:p>
            <a:pPr marL="990600" lvl="1" indent="-533400" eaLnBrk="1" hangingPunct="1">
              <a:spcBef>
                <a:spcPts val="1200"/>
              </a:spcBef>
              <a:buFontTx/>
              <a:buNone/>
              <a:defRPr/>
            </a:pP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4.</a:t>
            </a:r>
            <a:r>
              <a:rPr lang="es-MX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s-MX" sz="2400" dirty="0">
                <a:latin typeface="Times New Roman" pitchFamily="18" charset="0"/>
              </a:rPr>
              <a:t>	Mantenga todos los objetos suaves, juguetes o ropa de cama suelta fuera del área donde duerme su bebe.</a:t>
            </a:r>
          </a:p>
          <a:p>
            <a:pPr marL="990600" lvl="1" indent="-533400" eaLnBrk="1" hangingPunct="1">
              <a:spcBef>
                <a:spcPts val="1200"/>
              </a:spcBef>
              <a:buFontTx/>
              <a:buNone/>
              <a:defRPr/>
            </a:pPr>
            <a:r>
              <a:rPr lang="es-MX" sz="24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5.</a:t>
            </a:r>
            <a:r>
              <a:rPr lang="es-MX" sz="24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s-MX" sz="2400" dirty="0">
                <a:latin typeface="Times New Roman" pitchFamily="18" charset="0"/>
              </a:rPr>
              <a:t>	Nunca acueste a su bebe en un sofá, cama de agua, sillas blandas, almudada o </a:t>
            </a:r>
            <a:r>
              <a:rPr lang="es-MX" sz="2400" dirty="0" err="1">
                <a:latin typeface="Times New Roman" pitchFamily="18" charset="0"/>
              </a:rPr>
              <a:t>bean</a:t>
            </a:r>
            <a:r>
              <a:rPr lang="es-MX" sz="2400" dirty="0">
                <a:latin typeface="Times New Roman" pitchFamily="18" charset="0"/>
              </a:rPr>
              <a:t> bag (asiento en forma de bolsa rellena de bolitas de </a:t>
            </a:r>
            <a:r>
              <a:rPr lang="es-MX" sz="2400" dirty="0" err="1">
                <a:latin typeface="Times New Roman" pitchFamily="18" charset="0"/>
              </a:rPr>
              <a:t>poliestireno</a:t>
            </a:r>
            <a:r>
              <a:rPr lang="es-MX" sz="2400" u="sng" dirty="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100" y="274638"/>
            <a:ext cx="7499350" cy="155416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000" b="1" dirty="0">
                <a:solidFill>
                  <a:schemeClr val="tx2">
                    <a:satMod val="130000"/>
                  </a:schemeClr>
                </a:solidFill>
              </a:rPr>
              <a:t>9 Formas para reducir los riesgos del Síndrome de Muerte Súbita del Bebe</a:t>
            </a:r>
            <a:endParaRPr lang="en-US" sz="30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752600"/>
            <a:ext cx="7467600" cy="4648200"/>
          </a:xfrm>
        </p:spPr>
        <p:txBody>
          <a:bodyPr/>
          <a:lstStyle/>
          <a:p>
            <a:pPr marL="990600" lvl="1" indent="-533400" eaLnBrk="1" hangingPunct="1">
              <a:spcBef>
                <a:spcPts val="1200"/>
              </a:spcBef>
              <a:defRPr/>
            </a:pPr>
            <a:endParaRPr lang="en-US" dirty="0">
              <a:latin typeface="Times New Roman" pitchFamily="18" charset="0"/>
            </a:endParaRPr>
          </a:p>
          <a:p>
            <a:pPr marL="990600" lvl="1" indent="-533400" eaLnBrk="1" hangingPunct="1">
              <a:spcBef>
                <a:spcPts val="1200"/>
              </a:spcBef>
              <a:buFontTx/>
              <a:buNone/>
              <a:defRPr/>
            </a:pP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6.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500" dirty="0">
                <a:latin typeface="Times New Roman" pitchFamily="18" charset="0"/>
              </a:rPr>
              <a:t>	</a:t>
            </a:r>
            <a:r>
              <a:rPr lang="es-MX" sz="2500" dirty="0">
                <a:latin typeface="Times New Roman" pitchFamily="18" charset="0"/>
              </a:rPr>
              <a:t>Tome precauciones especiales cuando un bebe este en la cama con usted.</a:t>
            </a:r>
          </a:p>
          <a:p>
            <a:pPr marL="990600" lvl="1" indent="-533400" eaLnBrk="1" hangingPunct="1">
              <a:spcBef>
                <a:spcPts val="1200"/>
              </a:spcBef>
              <a:buFontTx/>
              <a:buNone/>
              <a:defRPr/>
            </a:pPr>
            <a:r>
              <a:rPr lang="es-MX" sz="25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7.</a:t>
            </a:r>
            <a:r>
              <a:rPr lang="es-MX" sz="25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s-MX" sz="2500" dirty="0">
                <a:latin typeface="Times New Roman" pitchFamily="18" charset="0"/>
              </a:rPr>
              <a:t>	Asegúrese de que el bebe no tenga demasiado calor.</a:t>
            </a:r>
          </a:p>
          <a:p>
            <a:pPr marL="990600" lvl="1" indent="-533400" eaLnBrk="1" hangingPunct="1">
              <a:spcBef>
                <a:spcPts val="1200"/>
              </a:spcBef>
              <a:buFontTx/>
              <a:buNone/>
              <a:defRPr/>
            </a:pPr>
            <a:r>
              <a:rPr lang="es-MX" sz="25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8.</a:t>
            </a:r>
            <a:r>
              <a:rPr lang="es-MX" sz="25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s-MX" sz="2500" dirty="0">
                <a:latin typeface="Times New Roman" pitchFamily="18" charset="0"/>
              </a:rPr>
              <a:t>	Mantenga la cara y cabeza del bebe descubierta mientras duerme.</a:t>
            </a:r>
          </a:p>
          <a:p>
            <a:pPr marL="990600" lvl="1" indent="-533400" eaLnBrk="1" hangingPunct="1">
              <a:spcBef>
                <a:spcPts val="1200"/>
              </a:spcBef>
              <a:buFontTx/>
              <a:buNone/>
              <a:defRPr/>
            </a:pPr>
            <a:r>
              <a:rPr lang="es-MX" sz="25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9.</a:t>
            </a:r>
            <a:r>
              <a:rPr lang="es-MX" sz="25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s-MX" sz="2500" dirty="0">
                <a:latin typeface="Times New Roman" pitchFamily="18" charset="0"/>
              </a:rPr>
              <a:t>	Comparta esta información con todas las personas que cuiden a un bebe.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500" b="1" dirty="0">
                <a:solidFill>
                  <a:schemeClr val="tx2">
                    <a:satMod val="130000"/>
                  </a:schemeClr>
                </a:solidFill>
              </a:rPr>
              <a:t>Responsabilidades del Departamento de Salud local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524000"/>
            <a:ext cx="7467600" cy="4953000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</a:pPr>
            <a:r>
              <a:rPr lang="es-MX" sz="2500" dirty="0">
                <a:latin typeface="Times New Roman" pitchFamily="18" charset="0"/>
              </a:rPr>
              <a:t>Contactar a la familia/proveedor de cuidado infantil dentro de tres días hábiles</a:t>
            </a:r>
          </a:p>
          <a:p>
            <a:pPr lvl="1" eaLnBrk="1" hangingPunct="1">
              <a:spcBef>
                <a:spcPts val="1200"/>
              </a:spcBef>
            </a:pPr>
            <a:r>
              <a:rPr lang="es-MX" dirty="0">
                <a:latin typeface="Times New Roman" pitchFamily="18" charset="0"/>
              </a:rPr>
              <a:t>Servicios proveídos:</a:t>
            </a:r>
          </a:p>
          <a:p>
            <a:pPr lvl="2" eaLnBrk="1" hangingPunct="1">
              <a:spcBef>
                <a:spcPts val="600"/>
              </a:spcBef>
            </a:pPr>
            <a:r>
              <a:rPr lang="es-ES" dirty="0">
                <a:latin typeface="Times New Roman" pitchFamily="18" charset="0"/>
              </a:rPr>
              <a:t>Evaluar a la familia, proveedor de cuidado infantil / padre adoptivo o ambos</a:t>
            </a:r>
          </a:p>
          <a:p>
            <a:pPr lvl="2" eaLnBrk="1" hangingPunct="1">
              <a:spcBef>
                <a:spcPts val="600"/>
              </a:spcBef>
            </a:pPr>
            <a:r>
              <a:rPr lang="es-MX" dirty="0">
                <a:latin typeface="Times New Roman" pitchFamily="18" charset="0"/>
              </a:rPr>
              <a:t>Intervención y asesoramiento en crisis</a:t>
            </a:r>
          </a:p>
          <a:p>
            <a:pPr lvl="2" eaLnBrk="1" hangingPunct="1">
              <a:spcBef>
                <a:spcPts val="600"/>
              </a:spcBef>
            </a:pPr>
            <a:r>
              <a:rPr lang="es-MX" dirty="0">
                <a:latin typeface="Times New Roman" pitchFamily="18" charset="0"/>
              </a:rPr>
              <a:t>Referencias a servicios comunitarios</a:t>
            </a:r>
          </a:p>
          <a:p>
            <a:pPr lvl="2" eaLnBrk="1" hangingPunct="1">
              <a:spcBef>
                <a:spcPts val="600"/>
              </a:spcBef>
            </a:pPr>
            <a:r>
              <a:rPr lang="es-ES" dirty="0">
                <a:latin typeface="Times New Roman" pitchFamily="18" charset="0"/>
              </a:rPr>
              <a:t>La atención de seguimiento para evaluar el progreso</a:t>
            </a:r>
          </a:p>
          <a:p>
            <a:pPr lvl="2" eaLnBrk="1" hangingPunct="1">
              <a:spcBef>
                <a:spcPts val="600"/>
              </a:spcBef>
            </a:pPr>
            <a:r>
              <a:rPr lang="es-MX" dirty="0">
                <a:latin typeface="Times New Roman" pitchFamily="18" charset="0"/>
              </a:rPr>
              <a:t>Presentar el informe de contactos al Programa del Síndrome de muerte súbita del bebe de California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tx2">
                    <a:satMod val="130000"/>
                  </a:schemeClr>
                </a:solidFill>
              </a:rPr>
              <a:t>Los Padres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641475"/>
            <a:ext cx="7543800" cy="475932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</a:rPr>
              <a:t>Los padres del bebe que murió de muerte súbita le preguntaran y preguntaran que fue lo que paso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</a:rPr>
              <a:t>Este preparado para ofrecerles recursos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MX" sz="2800" b="1" dirty="0">
              <a:solidFill>
                <a:srgbClr val="FFCC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s-MX" sz="2800" b="1" dirty="0">
              <a:solidFill>
                <a:srgbClr val="FFCC00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s-MX" sz="2800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Hasta que no haiga un diagnostico de muerte súbita los padres estarán ansiosos de saber la causa de la muerte del bebe.</a:t>
            </a:r>
            <a:endParaRPr lang="es-MX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b="1" i="1" dirty="0">
              <a:solidFill>
                <a:srgbClr val="FFCC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b="1" dirty="0">
                <a:solidFill>
                  <a:schemeClr val="tx2">
                    <a:satMod val="130000"/>
                  </a:schemeClr>
                </a:solidFill>
              </a:rPr>
              <a:t>Servicios de Apoyo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641475"/>
            <a:ext cx="7467600" cy="4530725"/>
          </a:xfrm>
        </p:spPr>
        <p:txBody>
          <a:bodyPr/>
          <a:lstStyle/>
          <a:p>
            <a:pPr eaLnBrk="1" hangingPunct="1">
              <a:spcBef>
                <a:spcPts val="1200"/>
              </a:spcBef>
            </a:pPr>
            <a:r>
              <a:rPr lang="es-MX" dirty="0">
                <a:latin typeface="Times New Roman" pitchFamily="18" charset="0"/>
              </a:rPr>
              <a:t>Pida apoyo a sus amigos, familiares o compañeros de trabajo</a:t>
            </a:r>
          </a:p>
          <a:p>
            <a:pPr eaLnBrk="1" hangingPunct="1">
              <a:spcBef>
                <a:spcPts val="1200"/>
              </a:spcBef>
            </a:pPr>
            <a:r>
              <a:rPr lang="es-MX" dirty="0">
                <a:latin typeface="Times New Roman" pitchFamily="18" charset="0"/>
              </a:rPr>
              <a:t>Recuerde, usted es una persona importante y sus servicios son muy valiosos </a:t>
            </a:r>
            <a:endParaRPr lang="en-US" dirty="0">
              <a:latin typeface="Times New Roman" pitchFamily="18" charset="0"/>
            </a:endParaRPr>
          </a:p>
          <a:p>
            <a:pPr eaLnBrk="1" hangingPunct="1"/>
            <a:endParaRPr lang="en-US" dirty="0">
              <a:latin typeface="Times New Roman" pitchFamily="18" charset="0"/>
            </a:endParaRPr>
          </a:p>
          <a:p>
            <a:pPr eaLnBrk="1" hangingPunct="1"/>
            <a:endParaRPr lang="en-US" dirty="0">
              <a:latin typeface="Times New Roman" pitchFamily="18" charset="0"/>
            </a:endParaRPr>
          </a:p>
          <a:p>
            <a:pPr algn="ctr" eaLnBrk="1" hangingPunct="1">
              <a:buFontTx/>
              <a:buNone/>
            </a:pPr>
            <a:endParaRPr lang="en-US" sz="6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b="1" dirty="0">
                <a:solidFill>
                  <a:schemeClr val="tx2">
                    <a:satMod val="130000"/>
                  </a:schemeClr>
                </a:solidFill>
              </a:rPr>
              <a:t>Recursos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489075"/>
            <a:ext cx="7467600" cy="4530725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s-MX" sz="2600" dirty="0">
                <a:latin typeface="Times New Roman" pitchFamily="18" charset="0"/>
              </a:rPr>
              <a:t>Departamento de Salud Publica Condado de Mono</a:t>
            </a:r>
          </a:p>
          <a:p>
            <a:pPr algn="ctr" eaLnBrk="1" hangingPunct="1">
              <a:buFontTx/>
              <a:buNone/>
              <a:defRPr/>
            </a:pPr>
            <a:r>
              <a:rPr lang="es-MX" sz="2500" dirty="0">
                <a:latin typeface="Times New Roman" pitchFamily="18" charset="0"/>
              </a:rPr>
              <a:t>Coordinadora de Programa SIDS : Sandra Pearce, PHN</a:t>
            </a:r>
          </a:p>
          <a:p>
            <a:pPr algn="ctr" eaLnBrk="1" hangingPunct="1">
              <a:buFontTx/>
              <a:buNone/>
              <a:defRPr/>
            </a:pPr>
            <a:r>
              <a:rPr lang="es-MX" sz="2500" dirty="0">
                <a:latin typeface="Times New Roman" pitchFamily="18" charset="0"/>
              </a:rPr>
              <a:t>760-924-1818</a:t>
            </a:r>
          </a:p>
          <a:p>
            <a:pPr algn="ctr" eaLnBrk="1" hangingPunct="1">
              <a:buFontTx/>
              <a:buNone/>
              <a:defRPr/>
            </a:pPr>
            <a:r>
              <a:rPr lang="es-MX" sz="2800" dirty="0">
                <a:latin typeface="Times New Roman" pitchFamily="18" charset="0"/>
              </a:rPr>
              <a:t>correo electrónico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hlinkClick r:id="rId2"/>
              </a:rPr>
              <a:t>spearce@mono.ca.gov</a:t>
            </a:r>
            <a:endParaRPr lang="en-US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</a:endParaRPr>
          </a:p>
          <a:p>
            <a:pPr algn="ctr" eaLnBrk="1" hangingPunct="1">
              <a:buFontTx/>
              <a:buNone/>
              <a:defRPr/>
            </a:pPr>
            <a:endParaRPr lang="en-US" dirty="0"/>
          </a:p>
          <a:p>
            <a:pPr algn="ctr" eaLnBrk="1" hangingPunct="1">
              <a:buFontTx/>
              <a:buNone/>
              <a:defRPr/>
            </a:pPr>
            <a:r>
              <a:rPr lang="es-MX" dirty="0">
                <a:latin typeface="Times New Roman" pitchFamily="18" charset="0"/>
              </a:rPr>
              <a:t>Programa del Síndrome de muerte súbita del bebe (SIDS)</a:t>
            </a:r>
          </a:p>
          <a:p>
            <a:pPr algn="ctr" eaLnBrk="1" hangingPunct="1">
              <a:buFontTx/>
              <a:buNone/>
              <a:defRPr/>
            </a:pPr>
            <a:r>
              <a:rPr lang="en-US" u="sng" dirty="0">
                <a:solidFill>
                  <a:srgbClr val="8BD1EC"/>
                </a:solidFill>
                <a:latin typeface="Times New Roman" pitchFamily="18" charset="0"/>
              </a:rPr>
              <a:t>www.cdph.ca.gov/programs/SIDS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78486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500" b="1" dirty="0">
                <a:solidFill>
                  <a:schemeClr val="tx2">
                    <a:satMod val="130000"/>
                  </a:schemeClr>
                </a:solidFill>
              </a:rPr>
              <a:t>Programa SIDS de California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600200"/>
            <a:ext cx="7543800" cy="2286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s-MX" sz="3600" dirty="0">
                <a:latin typeface="Times New Roman" pitchFamily="18" charset="0"/>
              </a:rPr>
              <a:t>Programa SIDS de California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</a:rPr>
              <a:t>800-369-SIDS (7437)</a:t>
            </a:r>
          </a:p>
          <a:p>
            <a:pPr algn="ctr" eaLnBrk="1" hangingPunct="1">
              <a:buFontTx/>
              <a:buNone/>
            </a:pPr>
            <a:r>
              <a:rPr lang="en-US" sz="3600" dirty="0">
                <a:latin typeface="Times New Roman" pitchFamily="18" charset="0"/>
                <a:hlinkClick r:id="rId2"/>
              </a:rPr>
              <a:t>www.californiasids.com</a:t>
            </a:r>
            <a:endParaRPr lang="en-US" sz="3600" dirty="0">
              <a:latin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3400" dirty="0">
              <a:latin typeface="Times New Roman" pitchFamily="18" charset="0"/>
            </a:endParaRPr>
          </a:p>
        </p:txBody>
      </p:sp>
      <p:pic>
        <p:nvPicPr>
          <p:cNvPr id="24580" name="Picture 7" descr="SIDSLogoGraphic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" y="4398963"/>
            <a:ext cx="854075" cy="2001837"/>
          </a:xfrm>
          <a:noFill/>
        </p:spPr>
      </p:pic>
      <p:sp>
        <p:nvSpPr>
          <p:cNvPr id="24581" name="Rectangle 6"/>
          <p:cNvSpPr>
            <a:spLocks noChangeArrowheads="1"/>
          </p:cNvSpPr>
          <p:nvPr/>
        </p:nvSpPr>
        <p:spPr bwMode="auto">
          <a:xfrm>
            <a:off x="1555750" y="4343400"/>
            <a:ext cx="7391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200" dirty="0"/>
              <a:t>Adaptado por el Programa SIDS de California con fondos por el Departamento Estatal de Servicios de Salud, Maternal, Niños y adolecentes </a:t>
            </a:r>
            <a:r>
              <a:rPr lang="es-MX" sz="2200" dirty="0">
                <a:cs typeface="Arial" charset="0"/>
              </a:rPr>
              <a:t>©</a:t>
            </a:r>
            <a:r>
              <a:rPr lang="es-MX" sz="2200" dirty="0"/>
              <a:t> 2005</a:t>
            </a:r>
          </a:p>
          <a:p>
            <a:endParaRPr lang="en-US" sz="2200" dirty="0"/>
          </a:p>
          <a:p>
            <a:r>
              <a:rPr lang="es-MX" b="1" dirty="0"/>
              <a:t>Programa del Síndrome de muerte súbita del Bebe de California</a:t>
            </a:r>
          </a:p>
          <a:p>
            <a:r>
              <a:rPr lang="en-US" sz="2200" dirty="0"/>
              <a:t>800-369-SIDS (7437) </a:t>
            </a:r>
            <a:r>
              <a:rPr lang="en-US" sz="2200" dirty="0">
                <a:cs typeface="Arial" charset="0"/>
              </a:rPr>
              <a:t>• www.californiasids.com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4400" b="1" dirty="0">
                <a:solidFill>
                  <a:schemeClr val="tx2">
                    <a:satMod val="130000"/>
                  </a:schemeClr>
                </a:solidFill>
              </a:rPr>
              <a:t>Discusión de Hoy</a:t>
            </a:r>
          </a:p>
        </p:txBody>
      </p:sp>
      <p:sp>
        <p:nvSpPr>
          <p:cNvPr id="10243" name="Rectangle 10"/>
          <p:cNvSpPr>
            <a:spLocks noGrp="1" noChangeArrowheads="1"/>
          </p:cNvSpPr>
          <p:nvPr>
            <p:ph idx="1"/>
          </p:nvPr>
        </p:nvSpPr>
        <p:spPr>
          <a:xfrm>
            <a:off x="1143000" y="1600200"/>
            <a:ext cx="7620000" cy="4267200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</a:pPr>
            <a:r>
              <a:rPr lang="es-MX" sz="3200" dirty="0">
                <a:latin typeface="Times New Roman" pitchFamily="18" charset="0"/>
              </a:rPr>
              <a:t>Que es el Síndrome de muerte súbita del bebe y que no es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200" dirty="0">
                <a:latin typeface="Times New Roman" pitchFamily="18" charset="0"/>
              </a:rPr>
              <a:t>Como reducir los riesgos del Síndrome de muerte súbita del bebe 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200" dirty="0">
                <a:latin typeface="Times New Roman" pitchFamily="18" charset="0"/>
              </a:rPr>
              <a:t>Respuestas a una muerte del Síndrome de muerte súbita del bebe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200" dirty="0">
                <a:latin typeface="Times New Roman" pitchFamily="18" charset="0"/>
              </a:rPr>
              <a:t>Recursos</a:t>
            </a:r>
          </a:p>
          <a:p>
            <a:pPr lvl="1" eaLnBrk="1" hangingPunct="1"/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8001000" cy="9144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200" b="1" dirty="0">
                <a:solidFill>
                  <a:schemeClr val="tx2">
                    <a:satMod val="130000"/>
                  </a:schemeClr>
                </a:solidFill>
              </a:rPr>
              <a:t>Definición del  Síndrome de Muerte Súbita del Bebe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xfrm>
            <a:off x="1219200" y="1524000"/>
            <a:ext cx="7696200" cy="5257800"/>
          </a:xfrm>
        </p:spPr>
        <p:txBody>
          <a:bodyPr>
            <a:normAutofit/>
          </a:bodyPr>
          <a:lstStyle/>
          <a:p>
            <a:pPr marL="640080" lvl="1" indent="-237744" eaLnBrk="1" fontAlgn="auto" hangingPunct="1">
              <a:spcBef>
                <a:spcPts val="1200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s-MX" sz="3000" dirty="0"/>
              <a:t>La muerte repentina e inesperada de un niño aparentemente sano, usualmente menor de un año de edad y que permanece sin explicación después de una:</a:t>
            </a:r>
            <a:endParaRPr lang="es-MX" sz="3000" dirty="0">
              <a:latin typeface="Times New Roman" pitchFamily="18" charset="0"/>
            </a:endParaRPr>
          </a:p>
          <a:p>
            <a:pPr marL="886968" lvl="2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es-MX" sz="3200" dirty="0">
                <a:latin typeface="Times New Roman" pitchFamily="18" charset="0"/>
              </a:rPr>
              <a:t> </a:t>
            </a:r>
            <a:r>
              <a:rPr lang="es-MX" sz="3000" dirty="0">
                <a:latin typeface="Times New Roman" pitchFamily="18" charset="0"/>
              </a:rPr>
              <a:t>historia medica completa</a:t>
            </a:r>
          </a:p>
          <a:p>
            <a:pPr marL="886968" lvl="2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es-MX" sz="3000" dirty="0">
                <a:latin typeface="Times New Roman" pitchFamily="18" charset="0"/>
              </a:rPr>
              <a:t> una investigación de la escena de muerte</a:t>
            </a:r>
          </a:p>
          <a:p>
            <a:pPr marL="886968" lvl="2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es-MX" sz="3000" dirty="0">
                <a:latin typeface="Times New Roman" pitchFamily="18" charset="0"/>
              </a:rPr>
              <a:t> autopsia</a:t>
            </a:r>
          </a:p>
          <a:p>
            <a:pPr marL="640080" lvl="1" indent="-237744" algn="ctr" eaLnBrk="1" fontAlgn="auto" hangingPunct="1">
              <a:spcBef>
                <a:spcPts val="2400"/>
              </a:spcBef>
              <a:spcAft>
                <a:spcPts val="0"/>
              </a:spcAft>
              <a:buFontTx/>
              <a:buNone/>
              <a:defRPr/>
            </a:pPr>
            <a:r>
              <a:rPr lang="es-MX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El Síndrome de Muerte Súbita del bebe es un diagnostico de exclusión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b="1" dirty="0">
                <a:solidFill>
                  <a:schemeClr val="tx2">
                    <a:satMod val="130000"/>
                  </a:schemeClr>
                </a:solidFill>
              </a:rPr>
              <a:t>Que es lo que pasa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524000"/>
            <a:ext cx="7696200" cy="5029200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  <a:cs typeface="Times New Roman" pitchFamily="18" charset="0"/>
              </a:rPr>
              <a:t>El bebé suele ser saludable o puede haber tenido catarro o resfrío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  <a:cs typeface="Times New Roman" pitchFamily="18" charset="0"/>
              </a:rPr>
              <a:t>Recuestan al bebe para una siesta o en la noche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  <a:cs typeface="Times New Roman" pitchFamily="18" charset="0"/>
              </a:rPr>
              <a:t>Encontrado muertos minutos después u horas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  <a:cs typeface="Times New Roman" pitchFamily="18" charset="0"/>
              </a:rPr>
              <a:t>No hay signos de lucha o sufrimiento</a:t>
            </a:r>
          </a:p>
          <a:p>
            <a:pPr lvl="1" algn="ctr" eaLnBrk="1" hangingPunct="1">
              <a:spcBef>
                <a:spcPts val="1200"/>
              </a:spcBef>
              <a:buFontTx/>
              <a:buNone/>
              <a:defRPr/>
            </a:pPr>
            <a:endParaRPr lang="en-US" sz="2400" dirty="0">
              <a:solidFill>
                <a:srgbClr val="FFCC00"/>
              </a:solidFill>
              <a:latin typeface="Times New Roman" pitchFamily="18" charset="0"/>
            </a:endParaRPr>
          </a:p>
          <a:p>
            <a:pPr lvl="1" algn="ctr" eaLnBrk="1" hangingPunct="1">
              <a:spcBef>
                <a:spcPts val="1200"/>
              </a:spcBef>
              <a:buNone/>
              <a:defRPr/>
            </a:pPr>
            <a:r>
              <a:rPr lang="es-MX" b="1" dirty="0">
                <a:solidFill>
                  <a:schemeClr val="accent4">
                    <a:lumMod val="75000"/>
                  </a:schemeClr>
                </a:solidFill>
                <a:latin typeface="Arial" charset="0"/>
              </a:rPr>
              <a:t>El Síndrome de Muerte Súbita del bebe puede pasar a cualquier familia</a:t>
            </a:r>
            <a:endParaRPr lang="en-US" dirty="0">
              <a:solidFill>
                <a:srgbClr val="FFCC00"/>
              </a:solidFill>
              <a:latin typeface="Times New Roman" pitchFamily="18" charset="0"/>
            </a:endParaRPr>
          </a:p>
          <a:p>
            <a:pPr eaLnBrk="1" hangingPunct="1">
              <a:defRPr/>
            </a:pPr>
            <a:endParaRPr lang="en-US" dirty="0">
              <a:solidFill>
                <a:srgbClr val="FFCC00"/>
              </a:solidFill>
              <a:latin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7848600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b="1" dirty="0">
                <a:solidFill>
                  <a:schemeClr val="tx2">
                    <a:satMod val="130000"/>
                  </a:schemeClr>
                </a:solidFill>
              </a:rPr>
              <a:t>Datos del Síndrome de muerte súbita del bebe</a:t>
            </a:r>
          </a:p>
        </p:txBody>
      </p:sp>
      <p:sp>
        <p:nvSpPr>
          <p:cNvPr id="13315" name="Rectangle 4"/>
          <p:cNvSpPr>
            <a:spLocks noGrp="1" noChangeArrowheads="1"/>
          </p:cNvSpPr>
          <p:nvPr>
            <p:ph idx="1"/>
          </p:nvPr>
        </p:nvSpPr>
        <p:spPr>
          <a:xfrm>
            <a:off x="1143000" y="1600200"/>
            <a:ext cx="7620000" cy="4876800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</a:pPr>
            <a:r>
              <a:rPr lang="es-MX" sz="2900" dirty="0">
                <a:latin typeface="Times New Roman" pitchFamily="18" charset="0"/>
              </a:rPr>
              <a:t>La causa principal de muerte en niños entre un mes y un año de edad en los Estados Unidos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2900" dirty="0">
                <a:latin typeface="Times New Roman" pitchFamily="18" charset="0"/>
              </a:rPr>
              <a:t>Ocurre en uno de cada 1000 nacimientos vivos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2900" dirty="0">
                <a:latin typeface="Times New Roman" pitchFamily="18" charset="0"/>
              </a:rPr>
              <a:t>Ocurre con mayor frecuencia entre dos y cuatro meses de edad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2900" dirty="0">
                <a:latin typeface="Times New Roman" pitchFamily="18" charset="0"/>
              </a:rPr>
              <a:t>Ocurre con mas frecuencia en el invierno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3500" b="1" dirty="0">
                <a:solidFill>
                  <a:schemeClr val="tx2">
                    <a:satMod val="130000"/>
                  </a:schemeClr>
                </a:solidFill>
              </a:rPr>
              <a:t>El Síndrome de muerte súbita del bebe no es causado por: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1371600" y="1600200"/>
            <a:ext cx="7543800" cy="4800600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</a:pPr>
            <a:r>
              <a:rPr lang="es-MX" sz="3200" dirty="0">
                <a:latin typeface="Times New Roman" pitchFamily="18" charset="0"/>
              </a:rPr>
              <a:t>Sofocación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200" dirty="0">
                <a:latin typeface="Times New Roman" pitchFamily="18" charset="0"/>
              </a:rPr>
              <a:t>Vomito o ahogamiento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200" dirty="0">
                <a:latin typeface="Times New Roman" pitchFamily="18" charset="0"/>
              </a:rPr>
              <a:t>Maltrato infantil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200" dirty="0">
                <a:latin typeface="Times New Roman" pitchFamily="18" charset="0"/>
              </a:rPr>
              <a:t>Enfermedades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200" dirty="0">
                <a:latin typeface="Times New Roman" pitchFamily="18" charset="0"/>
              </a:rPr>
              <a:t>Vacunas</a:t>
            </a:r>
          </a:p>
          <a:p>
            <a:pPr lvl="1" eaLnBrk="1" hangingPunct="1">
              <a:spcBef>
                <a:spcPts val="1200"/>
              </a:spcBef>
            </a:pPr>
            <a:endParaRPr lang="es-MX" sz="32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b="1" dirty="0">
                <a:solidFill>
                  <a:schemeClr val="tx2">
                    <a:satMod val="130000"/>
                  </a:schemeClr>
                </a:solidFill>
              </a:rPr>
              <a:t>Factores de Riesgos Maternos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00200"/>
            <a:ext cx="7696200" cy="4724400"/>
          </a:xfrm>
        </p:spPr>
        <p:txBody>
          <a:bodyPr/>
          <a:lstStyle/>
          <a:p>
            <a:pPr lvl="1" eaLnBrk="1" hangingPunct="1">
              <a:spcBef>
                <a:spcPts val="1200"/>
              </a:spcBef>
            </a:pPr>
            <a:r>
              <a:rPr lang="es-MX" sz="3000" dirty="0">
                <a:latin typeface="Times New Roman" pitchFamily="18" charset="0"/>
              </a:rPr>
              <a:t>Jóvenes menores de 19 años de edad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000" dirty="0">
                <a:latin typeface="Times New Roman" pitchFamily="18" charset="0"/>
              </a:rPr>
              <a:t>Consumir tabaco duplica el riesgo del Síndrome de muerte súbita del bebe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000" dirty="0">
                <a:latin typeface="Times New Roman" pitchFamily="18" charset="0"/>
              </a:rPr>
              <a:t>El consumo de sustancias está asociado con un mayor riesgo</a:t>
            </a:r>
          </a:p>
          <a:p>
            <a:pPr lvl="1" eaLnBrk="1" hangingPunct="1">
              <a:spcBef>
                <a:spcPts val="1200"/>
              </a:spcBef>
            </a:pPr>
            <a:r>
              <a:rPr lang="es-MX" sz="3000" dirty="0">
                <a:latin typeface="Times New Roman" pitchFamily="18" charset="0"/>
              </a:rPr>
              <a:t>Recibir atención prenatal tarde o limitada</a:t>
            </a:r>
            <a:endParaRPr lang="es-MX" sz="3000" dirty="0"/>
          </a:p>
          <a:p>
            <a:pPr lvl="1" eaLnBrk="1" hangingPunct="1">
              <a:spcBef>
                <a:spcPts val="1200"/>
              </a:spcBef>
            </a:pPr>
            <a:r>
              <a:rPr lang="es-MX" sz="3000" dirty="0">
                <a:latin typeface="Times New Roman" pitchFamily="18" charset="0"/>
              </a:rPr>
              <a:t>Intervalo corto entre embarazos</a:t>
            </a:r>
          </a:p>
          <a:p>
            <a:pPr lvl="1" eaLnBrk="1" hangingPunct="1">
              <a:spcBef>
                <a:spcPts val="1200"/>
              </a:spcBef>
            </a:pPr>
            <a:endParaRPr lang="es-MX" sz="30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3500" b="1" dirty="0">
                <a:solidFill>
                  <a:schemeClr val="tx2">
                    <a:satMod val="130000"/>
                  </a:schemeClr>
                </a:solidFill>
              </a:rPr>
              <a:t>Factores de riesgos de un infante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219200"/>
            <a:ext cx="7696200" cy="52578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3200" dirty="0">
              <a:solidFill>
                <a:srgbClr val="FFCC00"/>
              </a:solidFill>
              <a:latin typeface="Arial" charset="0"/>
            </a:endParaRPr>
          </a:p>
          <a:p>
            <a:pPr lvl="1"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</a:rPr>
              <a:t>Sexo masculino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</a:rPr>
              <a:t>Edad infantil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</a:rPr>
              <a:t>Peso bajo al nacer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</a:rPr>
              <a:t>Nacimientos múltiples</a:t>
            </a:r>
          </a:p>
          <a:p>
            <a:pPr lvl="1" eaLnBrk="1" hangingPunct="1">
              <a:spcBef>
                <a:spcPts val="1200"/>
              </a:spcBef>
              <a:defRPr/>
            </a:pPr>
            <a:r>
              <a:rPr lang="es-MX" dirty="0">
                <a:latin typeface="Times New Roman" pitchFamily="18" charset="0"/>
              </a:rPr>
              <a:t>Nacimiento prematuro</a:t>
            </a:r>
          </a:p>
          <a:p>
            <a:pPr>
              <a:buNone/>
            </a:pPr>
            <a:endParaRPr lang="es-ES" sz="2600" b="1" dirty="0">
              <a:solidFill>
                <a:schemeClr val="accent4"/>
              </a:solidFill>
            </a:endParaRPr>
          </a:p>
          <a:p>
            <a:pPr algn="ctr">
              <a:buNone/>
            </a:pPr>
            <a:r>
              <a:rPr lang="es-ES" sz="2500" b="1" dirty="0">
                <a:solidFill>
                  <a:schemeClr val="accent4"/>
                </a:solidFill>
              </a:rPr>
              <a:t>Los bebés pueden morir del Síndrome de muerte súbita del bebe sin tener factores de riesgo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4">
                    <a:lumMod val="75000"/>
                  </a:schemeClr>
                </a:solidFill>
              </a:rPr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b="1" dirty="0">
                <a:solidFill>
                  <a:schemeClr val="tx2">
                    <a:satMod val="130000"/>
                  </a:schemeClr>
                </a:solidFill>
              </a:rPr>
              <a:t>Factores Ambientales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295401"/>
            <a:ext cx="7086600" cy="5181600"/>
          </a:xfrm>
        </p:spPr>
        <p:txBody>
          <a:bodyPr/>
          <a:lstStyle/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Posiciones para dormir</a:t>
            </a:r>
          </a:p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Fumar</a:t>
            </a:r>
          </a:p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Temperatura</a:t>
            </a:r>
          </a:p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Ropa de cama</a:t>
            </a:r>
          </a:p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Envolver</a:t>
            </a:r>
          </a:p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Temporada</a:t>
            </a:r>
          </a:p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Menores síntomas respiratorios</a:t>
            </a:r>
          </a:p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Consumo de drogas</a:t>
            </a:r>
          </a:p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Carencias</a:t>
            </a:r>
          </a:p>
          <a:p>
            <a:pPr lvl="2" eaLnBrk="1" hangingPunct="1">
              <a:spcBef>
                <a:spcPts val="600"/>
              </a:spcBef>
            </a:pPr>
            <a:r>
              <a:rPr lang="es-MX" sz="2600" dirty="0">
                <a:latin typeface="Times New Roman" pitchFamily="18" charset="0"/>
              </a:rPr>
              <a:t>Atención prenatal limitada</a:t>
            </a:r>
          </a:p>
          <a:p>
            <a:pPr lvl="1" eaLnBrk="1" hangingPunct="1">
              <a:lnSpc>
                <a:spcPct val="90000"/>
              </a:lnSpc>
            </a:pPr>
            <a:endParaRPr lang="en-US" sz="3200" dirty="0"/>
          </a:p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ppt/theme/themeOverride2.xml><?xml version="1.0" encoding="utf-8"?>
<a:themeOverride xmlns:a="http://schemas.openxmlformats.org/drawingml/2006/main">
  <a:clrScheme name="Solstice">
    <a:dk1>
      <a:sysClr val="windowText" lastClr="000000"/>
    </a:dk1>
    <a:lt1>
      <a:sysClr val="window" lastClr="FFFFFF"/>
    </a:lt1>
    <a:dk2>
      <a:srgbClr val="4F271C"/>
    </a:dk2>
    <a:lt2>
      <a:srgbClr val="E7DEC9"/>
    </a:lt2>
    <a:accent1>
      <a:srgbClr val="3891A7"/>
    </a:accent1>
    <a:accent2>
      <a:srgbClr val="FEB80A"/>
    </a:accent2>
    <a:accent3>
      <a:srgbClr val="C32D2E"/>
    </a:accent3>
    <a:accent4>
      <a:srgbClr val="84AA33"/>
    </a:accent4>
    <a:accent5>
      <a:srgbClr val="964305"/>
    </a:accent5>
    <a:accent6>
      <a:srgbClr val="475A8D"/>
    </a:accent6>
    <a:hlink>
      <a:srgbClr val="8DC765"/>
    </a:hlink>
    <a:folHlink>
      <a:srgbClr val="AA8A1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FAAF60F2FB4142B838BBF182C89373" ma:contentTypeVersion="7" ma:contentTypeDescription="Create a new document." ma:contentTypeScope="" ma:versionID="e633abf35841542fa408ae5866734bc4">
  <xsd:schema xmlns:xsd="http://www.w3.org/2001/XMLSchema" xmlns:xs="http://www.w3.org/2001/XMLSchema" xmlns:p="http://schemas.microsoft.com/office/2006/metadata/properties" xmlns:ns2="b979e3c6-035d-42fe-a659-5cb20cc90784" xmlns:ns3="be7f0306-306e-4de0-8ce6-4ef592386fb8" targetNamespace="http://schemas.microsoft.com/office/2006/metadata/properties" ma:root="true" ma:fieldsID="d59844a89986ed80cd812d53ce811980" ns2:_="" ns3:_="">
    <xsd:import namespace="b979e3c6-035d-42fe-a659-5cb20cc90784"/>
    <xsd:import namespace="be7f0306-306e-4de0-8ce6-4ef592386f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9e3c6-035d-42fe-a659-5cb20cc907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7f0306-306e-4de0-8ce6-4ef592386fb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FD4A54-9DF5-460A-BD25-A7BE47655739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be7f0306-306e-4de0-8ce6-4ef592386fb8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b979e3c6-035d-42fe-a659-5cb20cc9078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4965CF4-8992-420D-AD8C-5DFA64DAF9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3EFD6A-2818-4C6C-B8A5-5E6C4CB0D9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79e3c6-035d-42fe-a659-5cb20cc90784"/>
    <ds:schemaRef ds:uri="be7f0306-306e-4de0-8ce6-4ef592386f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2433</TotalTime>
  <Words>640</Words>
  <Application>Microsoft Office PowerPoint</Application>
  <PresentationFormat>On-screen Show (4:3)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Gill Sans MT</vt:lpstr>
      <vt:lpstr>Times New Roman</vt:lpstr>
      <vt:lpstr>Verdana</vt:lpstr>
      <vt:lpstr>Wingdings 2</vt:lpstr>
      <vt:lpstr>Solstice</vt:lpstr>
      <vt:lpstr>Entrenamiento sobre El Síndrome de Muerte Súbita del Bebe</vt:lpstr>
      <vt:lpstr>Discusión de Hoy</vt:lpstr>
      <vt:lpstr>Definición del  Síndrome de Muerte Súbita del Bebe</vt:lpstr>
      <vt:lpstr>Que es lo que pasa</vt:lpstr>
      <vt:lpstr>Datos del Síndrome de muerte súbita del bebe</vt:lpstr>
      <vt:lpstr>El Síndrome de muerte súbita del bebe no es causado por:</vt:lpstr>
      <vt:lpstr>Factores de Riesgos Maternos</vt:lpstr>
      <vt:lpstr>Factores de riesgos de un infante</vt:lpstr>
      <vt:lpstr>Factores Ambientales</vt:lpstr>
      <vt:lpstr>9 Formas para reducir los riesgos del Síndrome de Muerte Súbita del Bebe</vt:lpstr>
      <vt:lpstr>9 Formas para reducir los riesgos del Síndrome de Muerte Súbita del Bebe</vt:lpstr>
      <vt:lpstr>Responsabilidades del Departamento de Salud local</vt:lpstr>
      <vt:lpstr>Los Padres</vt:lpstr>
      <vt:lpstr>Servicios de Apoyo</vt:lpstr>
      <vt:lpstr>Recursos</vt:lpstr>
      <vt:lpstr>Programa SIDS de California</vt:lpstr>
    </vt:vector>
  </TitlesOfParts>
  <Company>California SIDS Program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Program Director</dc:creator>
  <cp:lastModifiedBy>Jacinda Croissant</cp:lastModifiedBy>
  <cp:revision>248</cp:revision>
  <dcterms:created xsi:type="dcterms:W3CDTF">2002-03-13T23:08:32Z</dcterms:created>
  <dcterms:modified xsi:type="dcterms:W3CDTF">2019-05-06T19:27:52Z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0x01010098FAAF60F2FB4142B838BBF182C89373</vt:lpwstr>
  </property>
</Properties>
</file>