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11"/>
  </p:notesMasterIdLst>
  <p:handoutMasterIdLst>
    <p:handoutMasterId r:id="rId12"/>
  </p:handoutMasterIdLst>
  <p:sldIdLst>
    <p:sldId id="273" r:id="rId5"/>
    <p:sldId id="429" r:id="rId6"/>
    <p:sldId id="497" r:id="rId7"/>
    <p:sldId id="496" r:id="rId8"/>
    <p:sldId id="477" r:id="rId9"/>
    <p:sldId id="498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DE78124-DA41-4979-A469-5F43E857405E}">
          <p14:sldIdLst>
            <p14:sldId id="273"/>
            <p14:sldId id="429"/>
            <p14:sldId id="497"/>
            <p14:sldId id="496"/>
            <p14:sldId id="477"/>
            <p14:sldId id="498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843" autoAdjust="0"/>
    <p:restoredTop sz="94818" autoAdjust="0"/>
  </p:normalViewPr>
  <p:slideViewPr>
    <p:cSldViewPr snapToGrid="0">
      <p:cViewPr varScale="1">
        <p:scale>
          <a:sx n="63" d="100"/>
          <a:sy n="63" d="100"/>
        </p:scale>
        <p:origin x="72" y="2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020"/>
    </p:cViewPr>
  </p:sorterViewPr>
  <p:notesViewPr>
    <p:cSldViewPr snapToGrid="0">
      <p:cViewPr varScale="1">
        <p:scale>
          <a:sx n="51" d="100"/>
          <a:sy n="51" d="100"/>
        </p:scale>
        <p:origin x="294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C34DB4A-1D37-43AF-8C2E-D26AEA5825D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B5D2A-EA32-4E31-808C-4CC2BF85A2B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C402D-85DC-4058-A49E-9A5B9A2752F1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6C29C0-9C87-490B-9CFA-1059C865DCF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4320B7-3904-4046-989C-52B362AD3B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8B5E1-0D9F-475A-9C18-71CEF3E2B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238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D618BA-3740-4769-AB1C-FF9617C1FC65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C11C93-1C78-4DDE-BB57-05C301CC49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3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86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906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24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4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6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461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599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86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0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82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EE997D3B-4ECD-4397-A989-D5882BB322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A852E5D-96B2-47B5-AB0F-426F231FBD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1"/>
            <a:ext cx="3703320" cy="5935131"/>
            <a:chOff x="438068" y="457201"/>
            <a:chExt cx="3703320" cy="5935131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FBEA2C8A-CA20-494E-8DAA-985E842EDB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41102"/>
              <a:ext cx="3702134" cy="5751230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DBAE429C-3A94-4C39-B88C-596F1E4C0A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1"/>
              <a:ext cx="3703320" cy="91440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068" y="4480588"/>
            <a:ext cx="3570796" cy="1797702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200" dirty="0">
                <a:solidFill>
                  <a:srgbClr val="FFFFFF"/>
                </a:solidFill>
              </a:rPr>
              <a:t>Board of supervisors meeting</a:t>
            </a: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br>
              <a:rPr lang="en-US" sz="3200" dirty="0">
                <a:solidFill>
                  <a:srgbClr val="FFFFFF"/>
                </a:solidFill>
              </a:rPr>
            </a:br>
            <a:r>
              <a:rPr lang="en-US" sz="3200" dirty="0">
                <a:solidFill>
                  <a:srgbClr val="FFFFFF"/>
                </a:solidFill>
              </a:rPr>
              <a:t>August 9, 2022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4CBDC7-F269-4B84-B664-9FC5D4A40C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5277" y="4971073"/>
            <a:ext cx="2159657" cy="152917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F20B07C-F082-439E-8D0D-7AF0BBB805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84620" y="4971073"/>
            <a:ext cx="1397748" cy="166135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0CDBE54-48BA-6043-8C9D-28E9B16F3EA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0466" y="770056"/>
            <a:ext cx="2286000" cy="2286000"/>
          </a:xfrm>
          <a:prstGeom prst="rect">
            <a:avLst/>
          </a:prstGeom>
        </p:spPr>
      </p:pic>
      <p:pic>
        <p:nvPicPr>
          <p:cNvPr id="12" name="Picture 4" descr="COVID-19 Update: 'Try Getting It Yourselves'; Vaccine Trial Underway; FDA  Steps Aside | MedPage Today">
            <a:extLst>
              <a:ext uri="{FF2B5EF4-FFF2-40B4-BE49-F238E27FC236}">
                <a16:creationId xmlns:a16="http://schemas.microsoft.com/office/drawing/2014/main" id="{5D7D8A81-2E48-95B6-78DB-A5DEA9CC4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834" y="577201"/>
            <a:ext cx="6432534" cy="4280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0037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78D97-DD96-4A7A-8CBF-E8C82458A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256" y="2170058"/>
            <a:ext cx="11552157" cy="2641876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r>
              <a:rPr lang="en-US" sz="3600" dirty="0">
                <a:solidFill>
                  <a:srgbClr val="FFFFFF"/>
                </a:solidFill>
              </a:rPr>
              <a:t>Mono county metrics</a:t>
            </a: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3600" dirty="0">
                <a:solidFill>
                  <a:srgbClr val="FFFFFF"/>
                </a:solidFill>
              </a:rPr>
            </a:b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Tested – 2,553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Negative – 2,347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pending - 125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Positive –  84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deaths - 1</a:t>
            </a:r>
            <a:br>
              <a:rPr lang="en-US" sz="2200" dirty="0">
                <a:solidFill>
                  <a:srgbClr val="FFFFFF"/>
                </a:solidFill>
              </a:rPr>
            </a:br>
            <a:r>
              <a:rPr lang="en-US" sz="2200" dirty="0">
                <a:solidFill>
                  <a:srgbClr val="FFFFFF"/>
                </a:solidFill>
              </a:rPr>
              <a:t>positivity rate – 3.29%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1505F9A3-A877-4416-BD59-8C4DA1658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7428" y="5491992"/>
            <a:ext cx="11029615" cy="600556"/>
          </a:xfrm>
        </p:spPr>
        <p:txBody>
          <a:bodyPr>
            <a:normAutofit fontScale="70000" lnSpcReduction="20000"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Total positive cases (PCR Conf): 3081 </a:t>
            </a:r>
            <a:r>
              <a:rPr lang="en-US" sz="2800" b="1" u="sng" dirty="0">
                <a:solidFill>
                  <a:schemeClr val="bg1"/>
                </a:solidFill>
              </a:rPr>
              <a:t>Positivity rate: </a:t>
            </a:r>
            <a:r>
              <a:rPr lang="en-US" sz="2800" b="1" u="sng" dirty="0">
                <a:solidFill>
                  <a:srgbClr val="FF0000"/>
                </a:solidFill>
              </a:rPr>
              <a:t>16.7%</a:t>
            </a:r>
            <a:r>
              <a:rPr lang="en-US" sz="2800" b="1" u="sng" dirty="0">
                <a:solidFill>
                  <a:schemeClr val="bg1"/>
                </a:solidFill>
              </a:rPr>
              <a:t>/ </a:t>
            </a:r>
            <a:r>
              <a:rPr lang="en-US" sz="2800" u="sng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Case Rate/100,000: </a:t>
            </a:r>
            <a:r>
              <a:rPr lang="en-US" sz="2800" u="sng" dirty="0">
                <a:solidFill>
                  <a:srgbClr val="FF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18.4</a:t>
            </a:r>
            <a:endParaRPr lang="en-US" sz="2800" b="1" u="sng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pic>
        <p:nvPicPr>
          <p:cNvPr id="4" name="Picture 3" descr="Chart, histogram&#10;&#10;Description automatically generated">
            <a:extLst>
              <a:ext uri="{FF2B5EF4-FFF2-40B4-BE49-F238E27FC236}">
                <a16:creationId xmlns:a16="http://schemas.microsoft.com/office/drawing/2014/main" id="{F3878C84-B1D4-96FC-0DD7-25458B7A4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900" y="221492"/>
            <a:ext cx="11760200" cy="52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74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3" name="Rectangle 132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37" name="Rectangle 136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9" name="Group 138">
            <a:extLst>
              <a:ext uri="{FF2B5EF4-FFF2-40B4-BE49-F238E27FC236}">
                <a16:creationId xmlns:a16="http://schemas.microsoft.com/office/drawing/2014/main" id="{79394E1F-0B5F-497D-B2A6-8383A2A54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38068" y="457200"/>
            <a:ext cx="3703320" cy="5935133"/>
            <a:chOff x="438068" y="457200"/>
            <a:chExt cx="3703320" cy="5935133"/>
          </a:xfrm>
        </p:grpSpPr>
        <p:sp>
          <p:nvSpPr>
            <p:cNvPr id="140" name="Rectangle 139">
              <a:extLst>
                <a:ext uri="{FF2B5EF4-FFF2-40B4-BE49-F238E27FC236}">
                  <a16:creationId xmlns:a16="http://schemas.microsoft.com/office/drawing/2014/main" id="{1F1FF39A-AC3C-4066-9D4C-519AA22812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601201"/>
              <a:ext cx="3702134" cy="5791132"/>
            </a:xfrm>
            <a:prstGeom prst="rect">
              <a:avLst/>
            </a:prstGeom>
            <a:solidFill>
              <a:srgbClr val="465359">
                <a:alpha val="97000"/>
              </a:srgbClr>
            </a:solidFill>
            <a:ln w="6350" cmpd="sng"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1" name="Rectangle 140">
              <a:extLst>
                <a:ext uri="{FF2B5EF4-FFF2-40B4-BE49-F238E27FC236}">
                  <a16:creationId xmlns:a16="http://schemas.microsoft.com/office/drawing/2014/main" id="{64C13BAB-7C00-4D21-A857-E3D41C0A2A6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38068" y="457200"/>
              <a:ext cx="3703320" cy="94997"/>
            </a:xfrm>
            <a:prstGeom prst="rect">
              <a:avLst/>
            </a:prstGeom>
            <a:solidFill>
              <a:srgbClr val="46535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E09E3C0-A5C7-0341-9C0C-7E27E367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1524001"/>
            <a:ext cx="3412067" cy="347838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3600">
                <a:solidFill>
                  <a:srgbClr val="FFFFFF"/>
                </a:solidFill>
              </a:rPr>
              <a:t>Recent mETrics</a:t>
            </a: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4" name="Picture 3" descr="Chart, bar chart&#10;&#10;Description automatically generated">
            <a:extLst>
              <a:ext uri="{FF2B5EF4-FFF2-40B4-BE49-F238E27FC236}">
                <a16:creationId xmlns:a16="http://schemas.microsoft.com/office/drawing/2014/main" id="{06B146EC-5800-4C4D-45BF-DEA37E673A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1172" y="1280803"/>
            <a:ext cx="7789857" cy="360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82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6F768-05AF-8E4B-A755-562869919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POSITIVE cases by week for the past month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5F0A8B-3DD4-B640-9FAF-C91B73056842}"/>
              </a:ext>
            </a:extLst>
          </p:cNvPr>
          <p:cNvSpPr txBox="1"/>
          <p:nvPr/>
        </p:nvSpPr>
        <p:spPr>
          <a:xfrm>
            <a:off x="3732418" y="1717990"/>
            <a:ext cx="4716567" cy="189282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7/10 - 7/16: </a:t>
            </a:r>
            <a:r>
              <a:rPr lang="en-US" sz="3600" b="1" i="1" dirty="0">
                <a:solidFill>
                  <a:srgbClr val="FF0000"/>
                </a:solidFill>
              </a:rPr>
              <a:t>26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7/17 - 7/23: </a:t>
            </a:r>
            <a:r>
              <a:rPr lang="en-US" sz="3600" b="1" i="1" dirty="0">
                <a:solidFill>
                  <a:srgbClr val="FF0000"/>
                </a:solidFill>
              </a:rPr>
              <a:t>30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7/24 - 7/30: </a:t>
            </a:r>
            <a:r>
              <a:rPr lang="en-US" sz="3600" b="1" i="1" dirty="0">
                <a:solidFill>
                  <a:srgbClr val="FF0000"/>
                </a:solidFill>
              </a:rPr>
              <a:t>13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/>
              <a:t>7/31 - 8/6: </a:t>
            </a:r>
            <a:r>
              <a:rPr lang="en-US" sz="3600" b="1" i="1" dirty="0">
                <a:solidFill>
                  <a:srgbClr val="FF0000"/>
                </a:solidFill>
              </a:rPr>
              <a:t>18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dirty="0">
              <a:solidFill>
                <a:schemeClr val="accent2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b="1" i="1" u="sng" dirty="0">
              <a:solidFill>
                <a:srgbClr val="FF0000"/>
              </a:solidFill>
            </a:endParaRPr>
          </a:p>
          <a:p>
            <a:endParaRPr lang="en-US" sz="3600" b="1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591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Hospital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No current COVID-19 related hospitalizations</a:t>
            </a:r>
          </a:p>
          <a:p>
            <a:r>
              <a:rPr lang="en-US" sz="2400" dirty="0"/>
              <a:t>Recent brief hospitalizations </a:t>
            </a:r>
          </a:p>
          <a:p>
            <a:r>
              <a:rPr lang="en-US" sz="2400" dirty="0"/>
              <a:t>Status = Green</a:t>
            </a:r>
          </a:p>
        </p:txBody>
      </p:sp>
    </p:spTree>
    <p:extLst>
      <p:ext uri="{BB962C8B-B14F-4D97-AF65-F5344CB8AC3E}">
        <p14:creationId xmlns:p14="http://schemas.microsoft.com/office/powerpoint/2010/main" val="1899041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858DF7D-C2D0-4B03-A7A0-2F06B789E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B26B711-3121-40B0-8377-A64F3DC00C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45C4D3D-ABBA-4B4E-93E5-01E3437198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8DDD5E5-0097-4C6C-B266-5732EDA96C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952EF87-C74F-4D3F-9CAD-EEA1733C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597643"/>
            <a:ext cx="3703320" cy="5792922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F77FF6F-8C34-4DA9-8EF3-FE3A3F60B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14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EFF"/>
                </a:solidFill>
              </a:rPr>
              <a:t>Omicron Variants of concern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928C6-39E6-40CC-843A-42B234940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4935" y="1037968"/>
            <a:ext cx="6725899" cy="4820832"/>
          </a:xfrm>
        </p:spPr>
        <p:txBody>
          <a:bodyPr>
            <a:normAutofit/>
          </a:bodyPr>
          <a:lstStyle/>
          <a:p>
            <a:r>
              <a:rPr lang="en-US" sz="2400" dirty="0"/>
              <a:t> BA.</a:t>
            </a:r>
            <a:r>
              <a:rPr lang="en-US" sz="2400"/>
              <a:t>5 is </a:t>
            </a:r>
            <a:r>
              <a:rPr lang="en-US" sz="2400" dirty="0"/>
              <a:t>now the </a:t>
            </a:r>
            <a:r>
              <a:rPr lang="en-US" sz="2400"/>
              <a:t>dominant strain </a:t>
            </a:r>
            <a:r>
              <a:rPr lang="en-US" sz="2400" dirty="0"/>
              <a:t>accounting for over 75% of cases</a:t>
            </a:r>
          </a:p>
          <a:p>
            <a:r>
              <a:rPr lang="en-US" sz="2400" dirty="0"/>
              <a:t>BA.4.6 may have a growth advantage over BA.5</a:t>
            </a:r>
          </a:p>
        </p:txBody>
      </p:sp>
    </p:spTree>
    <p:extLst>
      <p:ext uri="{BB962C8B-B14F-4D97-AF65-F5344CB8AC3E}">
        <p14:creationId xmlns:p14="http://schemas.microsoft.com/office/powerpoint/2010/main" val="546920715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spect">
      <a:dk1>
        <a:sysClr val="windowText" lastClr="000000"/>
      </a:dk1>
      <a:lt1>
        <a:sysClr val="window" lastClr="FFFFFF"/>
      </a:lt1>
      <a:dk2>
        <a:srgbClr val="585753"/>
      </a:dk2>
      <a:lt2>
        <a:srgbClr val="EBDDC3"/>
      </a:lt2>
      <a:accent1>
        <a:srgbClr val="71B9E4"/>
      </a:accent1>
      <a:accent2>
        <a:srgbClr val="E25D3C"/>
      </a:accent2>
      <a:accent3>
        <a:srgbClr val="BDB59D"/>
      </a:accent3>
      <a:accent4>
        <a:srgbClr val="A5AB81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b104f0-686a-4e3f-89e8-098cf33bd8b9">
      <Terms xmlns="http://schemas.microsoft.com/office/infopath/2007/PartnerControls"/>
    </lcf76f155ced4ddcb4097134ff3c332f>
    <TaxCatchAll xmlns="576daae3-fb86-4882-8815-4a2bd42d982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EB3D62672F234DACF57AAEF929515C" ma:contentTypeVersion="10" ma:contentTypeDescription="Create a new document." ma:contentTypeScope="" ma:versionID="aba9c0e01e7e95f9acc7180a31096f2a">
  <xsd:schema xmlns:xsd="http://www.w3.org/2001/XMLSchema" xmlns:xs="http://www.w3.org/2001/XMLSchema" xmlns:p="http://schemas.microsoft.com/office/2006/metadata/properties" xmlns:ns2="0db104f0-686a-4e3f-89e8-098cf33bd8b9" xmlns:ns3="576daae3-fb86-4882-8815-4a2bd42d9825" targetNamespace="http://schemas.microsoft.com/office/2006/metadata/properties" ma:root="true" ma:fieldsID="59ee8e1668030873007a10b7feca9a27" ns2:_="" ns3:_="">
    <xsd:import namespace="0db104f0-686a-4e3f-89e8-098cf33bd8b9"/>
    <xsd:import namespace="576daae3-fb86-4882-8815-4a2bd42d982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b104f0-686a-4e3f-89e8-098cf33bd8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a1564444-4256-4d2b-9f9e-dfa6a9e9503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6daae3-fb86-4882-8815-4a2bd42d9825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ef001fb4-0ad3-4a00-9a2b-d871dcb8e92c}" ma:internalName="TaxCatchAll" ma:showField="CatchAllData" ma:web="576daae3-fb86-4882-8815-4a2bd42d982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schemas.microsoft.com/office/2006/metadata/properties"/>
    <ds:schemaRef ds:uri="http://www.w3.org/2000/xmlns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F2785E0-543F-471F-8DF0-CB227537ED1F}"/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Franklin Gothic Book</vt:lpstr>
      <vt:lpstr>Franklin Gothic Demi</vt:lpstr>
      <vt:lpstr>Wingdings 2</vt:lpstr>
      <vt:lpstr>DividendVTI</vt:lpstr>
      <vt:lpstr>Board of supervisors meeting   August 9, 2022</vt:lpstr>
      <vt:lpstr>Mono county metrics   Tested – 2,553 Negative – 2,347 pending - 125 Positive –  84 deaths - 1 positivity rate – 3.29%</vt:lpstr>
      <vt:lpstr>Recent mETrics</vt:lpstr>
      <vt:lpstr>Number of POSITIVE cases by week for the past month</vt:lpstr>
      <vt:lpstr>Hospital Status</vt:lpstr>
      <vt:lpstr>Omicron Variants of concern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supervisors meeting   August 3, 2021</dc:title>
  <dc:creator/>
  <cp:lastModifiedBy/>
  <cp:revision>3</cp:revision>
  <dcterms:created xsi:type="dcterms:W3CDTF">2020-08-19T21:11:28Z</dcterms:created>
  <dcterms:modified xsi:type="dcterms:W3CDTF">2022-08-09T16:36:24Z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0x010100C5EB3D62672F234DACF57AAEF929515C</vt:lpwstr>
  </property>
</Properties>
</file>